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3F91-13A6-48F2-8B46-9FFBD0907369}" type="datetimeFigureOut">
              <a:rPr lang="fr-BE" smtClean="0"/>
              <a:pPr/>
              <a:t>12/02/2018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4F39-70E4-45DA-81D6-B9E37DEA3B7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0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12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1.jpeg"/><Relationship Id="rId5" Type="http://schemas.openxmlformats.org/officeDocument/2006/relationships/image" Target="../media/image26.png"/><Relationship Id="rId10" Type="http://schemas.openxmlformats.org/officeDocument/2006/relationships/image" Target="../media/image20.jpe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fr.wikipedia.org/wiki/Fichier:Feux_selectifs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0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fr-BE" sz="6000" dirty="0" smtClean="0"/>
              <a:t>Les injonctions </a:t>
            </a:r>
            <a:endParaRPr lang="fr-BE" sz="6000" dirty="0"/>
          </a:p>
        </p:txBody>
      </p:sp>
      <p:pic>
        <p:nvPicPr>
          <p:cNvPr id="3" name="Picture 2" descr="http://t0.gstatic.com/images?q=tbn:ANd9GcTtxlmcAJXfrur5SoGGA7pm9e8Sk3A5XFU3CYf83813Aa6HolD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709" y="2060848"/>
            <a:ext cx="2273427" cy="24164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30120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b="1" dirty="0" smtClean="0"/>
              <a:t> </a:t>
            </a:r>
            <a:r>
              <a:rPr lang="fr-BE" sz="2800" dirty="0" smtClean="0"/>
              <a:t>Les usagers doivent obtempérer immédiatement </a:t>
            </a:r>
          </a:p>
          <a:p>
            <a:pPr algn="ctr"/>
            <a:r>
              <a:rPr lang="fr-BE" sz="2800" dirty="0" smtClean="0"/>
              <a:t>aux injonctions des agents qualifiés.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08920"/>
            <a:ext cx="453667" cy="831979"/>
          </a:xfrm>
          <a:prstGeom prst="rect">
            <a:avLst/>
          </a:prstGeom>
          <a:noFill/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642865" y="3845967"/>
            <a:ext cx="452234" cy="914444"/>
          </a:xfrm>
          <a:prstGeom prst="rect">
            <a:avLst/>
          </a:prstGeom>
        </p:spPr>
      </p:pic>
      <p:pic>
        <p:nvPicPr>
          <p:cNvPr id="25" name="Image 24" descr="01 Auto gr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099249" y="2333799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854302" y="2074690"/>
            <a:ext cx="326041" cy="298358"/>
          </a:xfrm>
          <a:prstGeom prst="rect">
            <a:avLst/>
          </a:prstGeom>
        </p:spPr>
      </p:pic>
      <p:pic>
        <p:nvPicPr>
          <p:cNvPr id="28" name="Image 27" descr="01 Auto brun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083025" y="3393733"/>
            <a:ext cx="452234" cy="914444"/>
          </a:xfrm>
          <a:prstGeom prst="rect">
            <a:avLst/>
          </a:prstGeom>
        </p:spPr>
      </p:pic>
      <p:sp>
        <p:nvSpPr>
          <p:cNvPr id="29" name="Virage 28"/>
          <p:cNvSpPr/>
          <p:nvPr/>
        </p:nvSpPr>
        <p:spPr>
          <a:xfrm rot="16200000" flipV="1">
            <a:off x="4589972" y="3050989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0" name="Organigramme : Connecteur 29"/>
          <p:cNvSpPr/>
          <p:nvPr/>
        </p:nvSpPr>
        <p:spPr>
          <a:xfrm>
            <a:off x="3851920" y="357301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Organigramme : Connecteur 30"/>
          <p:cNvSpPr/>
          <p:nvPr/>
        </p:nvSpPr>
        <p:spPr>
          <a:xfrm>
            <a:off x="4716016" y="3573016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08920"/>
            <a:ext cx="453667" cy="831979"/>
          </a:xfrm>
          <a:prstGeom prst="rect">
            <a:avLst/>
          </a:prstGeom>
          <a:noFill/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854302" y="2108688"/>
            <a:ext cx="326041" cy="298358"/>
          </a:xfrm>
          <a:prstGeom prst="rect">
            <a:avLst/>
          </a:prstGeom>
        </p:spPr>
      </p:pic>
      <p:sp>
        <p:nvSpPr>
          <p:cNvPr id="29" name="Virage 28"/>
          <p:cNvSpPr/>
          <p:nvPr/>
        </p:nvSpPr>
        <p:spPr>
          <a:xfrm rot="16200000" flipV="1">
            <a:off x="4589972" y="3050989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8" name="Groupe 31"/>
          <p:cNvGrpSpPr/>
          <p:nvPr/>
        </p:nvGrpSpPr>
        <p:grpSpPr>
          <a:xfrm>
            <a:off x="3851920" y="3573016"/>
            <a:ext cx="914444" cy="452234"/>
            <a:chOff x="971600" y="4941168"/>
            <a:chExt cx="914444" cy="452234"/>
          </a:xfrm>
        </p:grpSpPr>
        <p:pic>
          <p:nvPicPr>
            <p:cNvPr id="33" name="Image 32" descr="01 Auto brune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5400000">
              <a:off x="1202705" y="4710063"/>
              <a:ext cx="452234" cy="914444"/>
            </a:xfrm>
            <a:prstGeom prst="rect">
              <a:avLst/>
            </a:prstGeom>
          </p:spPr>
        </p:pic>
        <p:sp>
          <p:nvSpPr>
            <p:cNvPr id="34" name="Organigramme : Connecteur 33"/>
            <p:cNvSpPr/>
            <p:nvPr/>
          </p:nvSpPr>
          <p:spPr>
            <a:xfrm>
              <a:off x="1763688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" name="Organigramme : Connecteur 34"/>
            <p:cNvSpPr/>
            <p:nvPr/>
          </p:nvSpPr>
          <p:spPr>
            <a:xfrm>
              <a:off x="971600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36" name="Image 35" descr="01 Auto brun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1700808"/>
            <a:ext cx="452234" cy="914444"/>
          </a:xfrm>
          <a:prstGeom prst="rect">
            <a:avLst/>
          </a:prstGeom>
        </p:spPr>
      </p:pic>
      <p:pic>
        <p:nvPicPr>
          <p:cNvPr id="30" name="Image 29" descr="01 Auto bleu ciel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714873" y="3845967"/>
            <a:ext cx="452234" cy="914444"/>
          </a:xfrm>
          <a:prstGeom prst="rect">
            <a:avLst/>
          </a:prstGeom>
        </p:spPr>
      </p:pic>
      <p:pic>
        <p:nvPicPr>
          <p:cNvPr id="31" name="Image 30" descr="01 Auto gris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6099249" y="2333799"/>
            <a:ext cx="452234" cy="91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7571E-6 L -0.00104 -0.265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u="sng" dirty="0" smtClean="0"/>
              <a:t>le</a:t>
            </a:r>
            <a:r>
              <a:rPr lang="fr-BE" sz="2400" dirty="0" smtClean="0"/>
              <a:t> ou </a:t>
            </a:r>
            <a:r>
              <a:rPr lang="fr-BE" sz="2400" u="sng" dirty="0" smtClean="0"/>
              <a:t>les</a:t>
            </a:r>
            <a:r>
              <a:rPr lang="fr-BE" sz="2400" dirty="0" smtClean="0"/>
              <a:t> bras tendus horizontalement, </a:t>
            </a:r>
          </a:p>
          <a:p>
            <a:pPr algn="ctr"/>
            <a:r>
              <a:rPr lang="fr-BE" sz="2400" dirty="0" smtClean="0"/>
              <a:t>qui signifie(nt) arrêt pour les usagers qui viennent de directions coupant celles indiquées par le ou les bras tendus.</a:t>
            </a:r>
            <a:endParaRPr lang="fr-BE" sz="2400" dirty="0"/>
          </a:p>
        </p:txBody>
      </p:sp>
      <p:pic>
        <p:nvPicPr>
          <p:cNvPr id="4" name="Image 3" descr="Snap_2012.12.18_10h19m33s_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4624"/>
            <a:ext cx="2219635" cy="2486372"/>
          </a:xfrm>
          <a:prstGeom prst="rect">
            <a:avLst/>
          </a:prstGeom>
        </p:spPr>
      </p:pic>
      <p:pic>
        <p:nvPicPr>
          <p:cNvPr id="5" name="Image 4" descr="Snap_2012.12.18_10h19m53s_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8058"/>
            <a:ext cx="2391109" cy="2476846"/>
          </a:xfrm>
          <a:prstGeom prst="rect">
            <a:avLst/>
          </a:prstGeom>
        </p:spPr>
      </p:pic>
      <p:sp>
        <p:nvSpPr>
          <p:cNvPr id="7" name="Égal 6"/>
          <p:cNvSpPr/>
          <p:nvPr/>
        </p:nvSpPr>
        <p:spPr>
          <a:xfrm>
            <a:off x="3923928" y="548680"/>
            <a:ext cx="1512168" cy="129614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86371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8878" y="4733128"/>
            <a:ext cx="2969306" cy="1277583"/>
          </a:xfrm>
          <a:prstGeom prst="rect">
            <a:avLst/>
          </a:prstGeom>
          <a:noFill/>
        </p:spPr>
      </p:pic>
      <p:pic>
        <p:nvPicPr>
          <p:cNvPr id="12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49439" y="4679954"/>
            <a:ext cx="2369127" cy="1019348"/>
          </a:xfrm>
          <a:prstGeom prst="rect">
            <a:avLst/>
          </a:prstGeom>
          <a:noFill/>
        </p:spPr>
      </p:pic>
      <p:pic>
        <p:nvPicPr>
          <p:cNvPr id="13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558" y="4679954"/>
            <a:ext cx="2369127" cy="10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99992" y="1736811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36002" y="465313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Égal 21"/>
          <p:cNvSpPr/>
          <p:nvPr/>
        </p:nvSpPr>
        <p:spPr>
          <a:xfrm>
            <a:off x="4427984" y="2492896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Égal 22"/>
          <p:cNvSpPr/>
          <p:nvPr/>
        </p:nvSpPr>
        <p:spPr>
          <a:xfrm>
            <a:off x="4427984" y="400506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Égal 23"/>
          <p:cNvSpPr/>
          <p:nvPr/>
        </p:nvSpPr>
        <p:spPr>
          <a:xfrm>
            <a:off x="5292080" y="328498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Égal 24"/>
          <p:cNvSpPr/>
          <p:nvPr/>
        </p:nvSpPr>
        <p:spPr>
          <a:xfrm>
            <a:off x="3635896" y="328498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26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479" y="3212976"/>
            <a:ext cx="1105593" cy="475696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l="8559" t="11937" r="71472" b="12464"/>
          <a:stretch>
            <a:fillRect/>
          </a:stretch>
        </p:blipFill>
        <p:spPr bwMode="auto">
          <a:xfrm rot="16200000">
            <a:off x="6228188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 l="8559" t="11937" r="71472" b="12464"/>
          <a:stretch>
            <a:fillRect/>
          </a:stretch>
        </p:blipFill>
        <p:spPr bwMode="auto">
          <a:xfrm rot="5400000">
            <a:off x="2987827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6200000">
            <a:off x="6444211" y="306895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5400000">
            <a:off x="2771803" y="3212973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24192" y="2330328"/>
            <a:ext cx="468279" cy="983027"/>
          </a:xfrm>
          <a:prstGeom prst="rect">
            <a:avLst/>
          </a:prstGeom>
        </p:spPr>
      </p:pic>
      <p:pic>
        <p:nvPicPr>
          <p:cNvPr id="28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067944" y="3212976"/>
            <a:ext cx="1105593" cy="475696"/>
          </a:xfrm>
          <a:prstGeom prst="rect">
            <a:avLst/>
          </a:prstGeom>
          <a:noFill/>
        </p:spPr>
      </p:pic>
      <p:sp>
        <p:nvSpPr>
          <p:cNvPr id="29" name="Flèche droite 28"/>
          <p:cNvSpPr/>
          <p:nvPr/>
        </p:nvSpPr>
        <p:spPr>
          <a:xfrm>
            <a:off x="1763688" y="4077072"/>
            <a:ext cx="5184576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lèche droite 29"/>
          <p:cNvSpPr/>
          <p:nvPr/>
        </p:nvSpPr>
        <p:spPr>
          <a:xfrm rot="10800000">
            <a:off x="2555776" y="2708920"/>
            <a:ext cx="5184576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Virage 30"/>
          <p:cNvSpPr/>
          <p:nvPr/>
        </p:nvSpPr>
        <p:spPr>
          <a:xfrm rot="5400000">
            <a:off x="3185876" y="4419140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Virage 31"/>
          <p:cNvSpPr/>
          <p:nvPr/>
        </p:nvSpPr>
        <p:spPr>
          <a:xfrm rot="16200000">
            <a:off x="5058084" y="2042876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3" name="Virage 32"/>
          <p:cNvSpPr/>
          <p:nvPr/>
        </p:nvSpPr>
        <p:spPr>
          <a:xfrm rot="5400000" flipV="1">
            <a:off x="3365836" y="3050988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4" name="Virage 33"/>
          <p:cNvSpPr/>
          <p:nvPr/>
        </p:nvSpPr>
        <p:spPr>
          <a:xfrm rot="16200000" flipV="1">
            <a:off x="4842060" y="3411028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5" name="Égal 34"/>
          <p:cNvSpPr/>
          <p:nvPr/>
        </p:nvSpPr>
        <p:spPr>
          <a:xfrm rot="5400000">
            <a:off x="2710593" y="3778239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 rot="16200000">
            <a:off x="5743570" y="3274184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6" name="Image 35" descr="Voiture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0902" y="3603674"/>
            <a:ext cx="468279" cy="983027"/>
          </a:xfrm>
          <a:prstGeom prst="rect">
            <a:avLst/>
          </a:prstGeom>
        </p:spPr>
      </p:pic>
      <p:pic>
        <p:nvPicPr>
          <p:cNvPr id="38" name="Image 37" descr="Piéton immobil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782295" y="4666978"/>
            <a:ext cx="326041" cy="298358"/>
          </a:xfrm>
          <a:prstGeom prst="rect">
            <a:avLst/>
          </a:prstGeom>
        </p:spPr>
      </p:pic>
      <p:pic>
        <p:nvPicPr>
          <p:cNvPr id="40" name="Image 39" descr="Piéton en march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8435825" y="4677743"/>
            <a:ext cx="347572" cy="29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28402 -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27984" y="141277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72000" y="4869160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1881" y="1052736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82625" y="3701951"/>
            <a:ext cx="452234" cy="914444"/>
          </a:xfrm>
          <a:prstGeom prst="rect">
            <a:avLst/>
          </a:prstGeom>
        </p:spPr>
      </p:pic>
      <p:pic>
        <p:nvPicPr>
          <p:cNvPr id="25" name="Image 24" descr="01 Auto gr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8187481" y="2333799"/>
            <a:ext cx="452234" cy="914444"/>
          </a:xfrm>
          <a:prstGeom prst="rect">
            <a:avLst/>
          </a:prstGeom>
        </p:spPr>
      </p:pic>
      <p:pic>
        <p:nvPicPr>
          <p:cNvPr id="26" name="Image 25" descr="Piéton en march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915545" y="2085455"/>
            <a:ext cx="347572" cy="298358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3131840" y="4725144"/>
            <a:ext cx="326041" cy="298358"/>
          </a:xfrm>
          <a:prstGeom prst="rect">
            <a:avLst/>
          </a:prstGeom>
        </p:spPr>
      </p:pic>
      <p:pic>
        <p:nvPicPr>
          <p:cNvPr id="28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3212976"/>
            <a:ext cx="1105593" cy="475696"/>
          </a:xfrm>
          <a:prstGeom prst="rect">
            <a:avLst/>
          </a:prstGeom>
          <a:noFill/>
        </p:spPr>
      </p:pic>
      <p:sp>
        <p:nvSpPr>
          <p:cNvPr id="29" name="Flèche droite 28"/>
          <p:cNvSpPr/>
          <p:nvPr/>
        </p:nvSpPr>
        <p:spPr>
          <a:xfrm>
            <a:off x="1763688" y="4077072"/>
            <a:ext cx="5184576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Flèche droite 29"/>
          <p:cNvSpPr/>
          <p:nvPr/>
        </p:nvSpPr>
        <p:spPr>
          <a:xfrm rot="10800000">
            <a:off x="2555776" y="2708920"/>
            <a:ext cx="5184576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Virage 30"/>
          <p:cNvSpPr/>
          <p:nvPr/>
        </p:nvSpPr>
        <p:spPr>
          <a:xfrm rot="5400000">
            <a:off x="3185876" y="4419140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Virage 31"/>
          <p:cNvSpPr/>
          <p:nvPr/>
        </p:nvSpPr>
        <p:spPr>
          <a:xfrm rot="16200000">
            <a:off x="5058084" y="2042876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3" name="Virage 32"/>
          <p:cNvSpPr/>
          <p:nvPr/>
        </p:nvSpPr>
        <p:spPr>
          <a:xfrm rot="5400000" flipV="1">
            <a:off x="3365836" y="3050988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4" name="Virage 33"/>
          <p:cNvSpPr/>
          <p:nvPr/>
        </p:nvSpPr>
        <p:spPr>
          <a:xfrm rot="16200000" flipV="1">
            <a:off x="4842060" y="3411028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5" name="Égal 34"/>
          <p:cNvSpPr/>
          <p:nvPr/>
        </p:nvSpPr>
        <p:spPr>
          <a:xfrm>
            <a:off x="4818267" y="5085185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>
            <a:off x="3995936" y="1628800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4453E-7 L -0.36267 0.006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27984" y="141277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72000" y="4869160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1881" y="1052736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82625" y="3701951"/>
            <a:ext cx="452234" cy="914444"/>
          </a:xfrm>
          <a:prstGeom prst="rect">
            <a:avLst/>
          </a:prstGeom>
        </p:spPr>
      </p:pic>
      <p:pic>
        <p:nvPicPr>
          <p:cNvPr id="25" name="Image 24" descr="01 Auto gr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8187481" y="2333799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131840" y="4725144"/>
            <a:ext cx="326041" cy="298358"/>
          </a:xfrm>
          <a:prstGeom prst="rect">
            <a:avLst/>
          </a:prstGeom>
        </p:spPr>
      </p:pic>
      <p:pic>
        <p:nvPicPr>
          <p:cNvPr id="28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212976"/>
            <a:ext cx="1105593" cy="475696"/>
          </a:xfrm>
          <a:prstGeom prst="rect">
            <a:avLst/>
          </a:prstGeom>
          <a:noFill/>
        </p:spPr>
      </p:pic>
      <p:sp>
        <p:nvSpPr>
          <p:cNvPr id="35" name="Égal 34"/>
          <p:cNvSpPr/>
          <p:nvPr/>
        </p:nvSpPr>
        <p:spPr>
          <a:xfrm>
            <a:off x="4818267" y="5085185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>
            <a:off x="3995936" y="1628800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4025E-6 L -0.85313 0.009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06061E-7 L 0.86354 -0.0013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27984" y="141277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72000" y="4869160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1881" y="1052736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82625" y="3897789"/>
            <a:ext cx="452234" cy="914444"/>
          </a:xfrm>
          <a:prstGeom prst="rect">
            <a:avLst/>
          </a:prstGeom>
        </p:spPr>
      </p:pic>
      <p:pic>
        <p:nvPicPr>
          <p:cNvPr id="25" name="Image 24" descr="01 Auto gris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8403505" y="2261791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131840" y="4725144"/>
            <a:ext cx="326041" cy="298358"/>
          </a:xfrm>
          <a:prstGeom prst="rect">
            <a:avLst/>
          </a:prstGeom>
        </p:spPr>
      </p:pic>
      <p:pic>
        <p:nvPicPr>
          <p:cNvPr id="28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3140968"/>
            <a:ext cx="1105593" cy="360040"/>
          </a:xfrm>
          <a:prstGeom prst="rect">
            <a:avLst/>
          </a:prstGeom>
          <a:noFill/>
        </p:spPr>
      </p:pic>
      <p:sp>
        <p:nvSpPr>
          <p:cNvPr id="35" name="Égal 34"/>
          <p:cNvSpPr/>
          <p:nvPr/>
        </p:nvSpPr>
        <p:spPr>
          <a:xfrm>
            <a:off x="4818267" y="5085185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>
            <a:off x="3995936" y="1628800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7" name="Groupe 28"/>
          <p:cNvGrpSpPr/>
          <p:nvPr/>
        </p:nvGrpSpPr>
        <p:grpSpPr>
          <a:xfrm>
            <a:off x="827584" y="3573016"/>
            <a:ext cx="914444" cy="452234"/>
            <a:chOff x="971600" y="4941168"/>
            <a:chExt cx="914444" cy="452234"/>
          </a:xfrm>
        </p:grpSpPr>
        <p:pic>
          <p:nvPicPr>
            <p:cNvPr id="30" name="Image 29" descr="01 Auto brune.BMP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400000">
              <a:off x="1202705" y="4710063"/>
              <a:ext cx="452234" cy="914444"/>
            </a:xfrm>
            <a:prstGeom prst="rect">
              <a:avLst/>
            </a:prstGeom>
          </p:spPr>
        </p:pic>
        <p:sp>
          <p:nvSpPr>
            <p:cNvPr id="31" name="Organigramme : Connecteur 30"/>
            <p:cNvSpPr/>
            <p:nvPr/>
          </p:nvSpPr>
          <p:spPr>
            <a:xfrm>
              <a:off x="1763688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Organigramme : Connecteur 31"/>
            <p:cNvSpPr/>
            <p:nvPr/>
          </p:nvSpPr>
          <p:spPr>
            <a:xfrm>
              <a:off x="971600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33" name="Picture 2" descr="C:\Users\giopjm\Desktop\images code\Sans titre-Numérisation-11111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200000">
            <a:off x="7240974" y="2344202"/>
            <a:ext cx="409735" cy="707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11057E-6 L -0.75521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4025E-6 L -0.75868 -0.001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06061E-7 L 0.86354 -0.001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74925E-7 L 0.38316 -0.0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27984" y="141277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72000" y="4869160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1881" y="1052736"/>
            <a:ext cx="468279" cy="983027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131840" y="4725144"/>
            <a:ext cx="326041" cy="298358"/>
          </a:xfrm>
          <a:prstGeom prst="rect">
            <a:avLst/>
          </a:prstGeom>
        </p:spPr>
      </p:pic>
      <p:pic>
        <p:nvPicPr>
          <p:cNvPr id="28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12976"/>
            <a:ext cx="1105593" cy="475696"/>
          </a:xfrm>
          <a:prstGeom prst="rect">
            <a:avLst/>
          </a:prstGeom>
          <a:noFill/>
        </p:spPr>
      </p:pic>
      <p:sp>
        <p:nvSpPr>
          <p:cNvPr id="35" name="Égal 34"/>
          <p:cNvSpPr/>
          <p:nvPr/>
        </p:nvSpPr>
        <p:spPr>
          <a:xfrm>
            <a:off x="4818267" y="5085185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>
            <a:off x="3995936" y="1628800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2" name="Image 31" descr="01 Auto brun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803105" y="3485927"/>
            <a:ext cx="452234" cy="914444"/>
          </a:xfrm>
          <a:prstGeom prst="rect">
            <a:avLst/>
          </a:prstGeom>
        </p:spPr>
      </p:pic>
      <p:sp>
        <p:nvSpPr>
          <p:cNvPr id="33" name="Organigramme : Connecteur 32"/>
          <p:cNvSpPr/>
          <p:nvPr/>
        </p:nvSpPr>
        <p:spPr>
          <a:xfrm>
            <a:off x="5364088" y="3717032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Organigramme : Connecteur 33"/>
          <p:cNvSpPr/>
          <p:nvPr/>
        </p:nvSpPr>
        <p:spPr>
          <a:xfrm>
            <a:off x="4572000" y="3717032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6" name="Image 35" descr="Combi de polic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8019674" y="2357591"/>
            <a:ext cx="505438" cy="106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3245E-6 L -0.83785 0.0050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27984" y="141277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72000" y="4869160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491881" y="1052736"/>
            <a:ext cx="468279" cy="983027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131840" y="4725144"/>
            <a:ext cx="326041" cy="298358"/>
          </a:xfrm>
          <a:prstGeom prst="rect">
            <a:avLst/>
          </a:prstGeom>
        </p:spPr>
      </p:pic>
      <p:sp>
        <p:nvSpPr>
          <p:cNvPr id="35" name="Égal 34"/>
          <p:cNvSpPr/>
          <p:nvPr/>
        </p:nvSpPr>
        <p:spPr>
          <a:xfrm>
            <a:off x="4818267" y="5085185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Égal 36"/>
          <p:cNvSpPr/>
          <p:nvPr/>
        </p:nvSpPr>
        <p:spPr>
          <a:xfrm>
            <a:off x="3995936" y="1628800"/>
            <a:ext cx="401805" cy="279391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2" name="Image 31" descr="01 Auto brun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587081" y="3485927"/>
            <a:ext cx="452234" cy="914444"/>
          </a:xfrm>
          <a:prstGeom prst="rect">
            <a:avLst/>
          </a:prstGeom>
        </p:spPr>
      </p:pic>
      <p:sp>
        <p:nvSpPr>
          <p:cNvPr id="33" name="Organigramme : Connecteur 32"/>
          <p:cNvSpPr/>
          <p:nvPr/>
        </p:nvSpPr>
        <p:spPr>
          <a:xfrm>
            <a:off x="5148064" y="3717032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Organigramme : Connecteur 33"/>
          <p:cNvSpPr/>
          <p:nvPr/>
        </p:nvSpPr>
        <p:spPr>
          <a:xfrm>
            <a:off x="4355976" y="3717032"/>
            <a:ext cx="72008" cy="72008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 descr="Voiture bleu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8176140" y="2201125"/>
            <a:ext cx="525933" cy="1109474"/>
          </a:xfrm>
          <a:prstGeom prst="rect">
            <a:avLst/>
          </a:prstGeom>
        </p:spPr>
      </p:pic>
      <p:pic>
        <p:nvPicPr>
          <p:cNvPr id="30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06365" y="2780928"/>
            <a:ext cx="453667" cy="831979"/>
          </a:xfrm>
          <a:prstGeom prst="rect">
            <a:avLst/>
          </a:prstGeom>
          <a:noFill/>
        </p:spPr>
      </p:pic>
      <p:pic>
        <p:nvPicPr>
          <p:cNvPr id="31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3212976"/>
            <a:ext cx="1105593" cy="47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8173E-6 L -0.23386 -0.0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"/>
          <p:cNvGrpSpPr>
            <a:grpSpLocks/>
          </p:cNvGrpSpPr>
          <p:nvPr/>
        </p:nvGrpSpPr>
        <p:grpSpPr bwMode="auto">
          <a:xfrm>
            <a:off x="539750" y="549275"/>
            <a:ext cx="8064500" cy="5832475"/>
            <a:chOff x="683568" y="404664"/>
            <a:chExt cx="8064896" cy="5832648"/>
          </a:xfrm>
        </p:grpSpPr>
        <p:pic>
          <p:nvPicPr>
            <p:cNvPr id="17414" name="Image 2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3284984"/>
              <a:ext cx="19812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 21"/>
            <p:cNvGrpSpPr>
              <a:grpSpLocks/>
            </p:cNvGrpSpPr>
            <p:nvPr/>
          </p:nvGrpSpPr>
          <p:grpSpPr bwMode="auto">
            <a:xfrm flipH="1">
              <a:off x="683568" y="404664"/>
              <a:ext cx="8064896" cy="5832648"/>
              <a:chOff x="251520" y="836712"/>
              <a:chExt cx="8640960" cy="5544616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2627783" y="1250479"/>
                <a:ext cx="6264697" cy="10232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 Je </a:t>
                </a:r>
                <a:r>
                  <a:rPr lang="fr-BE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respecte </a:t>
                </a:r>
                <a:r>
                  <a:rPr lang="fr-BE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toujours la </a:t>
                </a:r>
                <a:r>
                  <a:rPr lang="fr-BE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hiérarchie des règlements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51520" y="4076857"/>
                <a:ext cx="2160240" cy="23044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  <p:cxnSp>
            <p:nvCxnSpPr>
              <p:cNvPr id="7" name="Connecteur droit 6"/>
              <p:cNvCxnSpPr/>
              <p:nvPr/>
            </p:nvCxnSpPr>
            <p:spPr>
              <a:xfrm>
                <a:off x="1692246" y="4580913"/>
                <a:ext cx="913425" cy="9145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11760" y="4653352"/>
                <a:ext cx="2160240" cy="17279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732240" y="5733903"/>
                <a:ext cx="2160240" cy="6474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  <p:pic>
            <p:nvPicPr>
              <p:cNvPr id="17421" name="Picture 2" descr="F:\CARTOONS\B\BOBBIE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836712"/>
                <a:ext cx="2353894" cy="2987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e 21"/>
              <p:cNvGrpSpPr>
                <a:grpSpLocks/>
              </p:cNvGrpSpPr>
              <p:nvPr/>
            </p:nvGrpSpPr>
            <p:grpSpPr bwMode="auto">
              <a:xfrm>
                <a:off x="2555776" y="2924944"/>
                <a:ext cx="1485900" cy="1584176"/>
                <a:chOff x="2699792" y="2708920"/>
                <a:chExt cx="1485900" cy="1584176"/>
              </a:xfrm>
            </p:grpSpPr>
            <p:pic>
              <p:nvPicPr>
                <p:cNvPr id="17425" name="Picture 4" descr="http://upload.wikimedia.org/wikipedia/commons/thumb/d/db/Feux_selectifs.svg/120px-Feux_selectifs.svg.png">
                  <a:hlinkClick r:id="rId4" tooltip="Feux selectifs.svg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99792" y="2708920"/>
                  <a:ext cx="1485900" cy="10525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2844942" y="3645025"/>
                  <a:ext cx="71441" cy="6474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132407" y="3645025"/>
                  <a:ext cx="71441" cy="6474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419872" y="3645025"/>
                  <a:ext cx="71441" cy="6474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707337" y="3645025"/>
                  <a:ext cx="73143" cy="6474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96503" y="3645025"/>
                  <a:ext cx="71441" cy="64742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BE"/>
                </a:p>
              </p:txBody>
            </p:sp>
          </p:grpSp>
          <p:pic>
            <p:nvPicPr>
              <p:cNvPr id="17423" name="Image 23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04248" y="4581128"/>
                <a:ext cx="2014728" cy="1149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572000" y="5229847"/>
                <a:ext cx="2160240" cy="11514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/>
              </a:p>
            </p:txBody>
          </p:sp>
        </p:grpSp>
      </p:grpSp>
      <p:sp>
        <p:nvSpPr>
          <p:cNvPr id="26" name="ZoneTexte 25"/>
          <p:cNvSpPr txBox="1"/>
          <p:nvPr/>
        </p:nvSpPr>
        <p:spPr>
          <a:xfrm>
            <a:off x="611188" y="5733256"/>
            <a:ext cx="1873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4- Règles écrites</a:t>
            </a:r>
            <a:endParaRPr lang="fr-B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27313" y="5157192"/>
            <a:ext cx="1873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Signaux &amp;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marquages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routiers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43438" y="4581128"/>
            <a:ext cx="1873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2- Signaux  lumineux de circulation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(les feux)</a:t>
            </a:r>
            <a:endParaRPr lang="fr-B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659563" y="4017838"/>
            <a:ext cx="18732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1-Injonctions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des agents qualifiés</a:t>
            </a:r>
            <a:endParaRPr lang="fr-B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" name="Picture 2" descr="http://www.camp20.fr/_dynamique/photos03/zoom/mrs1366183391217-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365104"/>
            <a:ext cx="2016224" cy="81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8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08920"/>
            <a:ext cx="453667" cy="831979"/>
          </a:xfrm>
          <a:prstGeom prst="rect">
            <a:avLst/>
          </a:prstGeom>
          <a:noFill/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38609" y="3845967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54302" y="2074690"/>
            <a:ext cx="326041" cy="298358"/>
          </a:xfrm>
          <a:prstGeom prst="rect">
            <a:avLst/>
          </a:prstGeom>
        </p:spPr>
      </p:pic>
      <p:sp>
        <p:nvSpPr>
          <p:cNvPr id="29" name="Virage 28"/>
          <p:cNvSpPr/>
          <p:nvPr/>
        </p:nvSpPr>
        <p:spPr>
          <a:xfrm rot="16200000" flipV="1">
            <a:off x="4589972" y="3050989"/>
            <a:ext cx="1080120" cy="540000"/>
          </a:xfrm>
          <a:prstGeom prst="bentArrow">
            <a:avLst>
              <a:gd name="adj1" fmla="val 18836"/>
              <a:gd name="adj2" fmla="val 25000"/>
              <a:gd name="adj3" fmla="val 27055"/>
              <a:gd name="adj4" fmla="val 3964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grpSp>
        <p:nvGrpSpPr>
          <p:cNvPr id="18" name="Groupe 31"/>
          <p:cNvGrpSpPr/>
          <p:nvPr/>
        </p:nvGrpSpPr>
        <p:grpSpPr>
          <a:xfrm>
            <a:off x="3851920" y="3573016"/>
            <a:ext cx="914444" cy="452234"/>
            <a:chOff x="971600" y="4941168"/>
            <a:chExt cx="914444" cy="452234"/>
          </a:xfrm>
        </p:grpSpPr>
        <p:pic>
          <p:nvPicPr>
            <p:cNvPr id="33" name="Image 32" descr="01 Auto brune.BMP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1202705" y="4710063"/>
              <a:ext cx="452234" cy="914444"/>
            </a:xfrm>
            <a:prstGeom prst="rect">
              <a:avLst/>
            </a:prstGeom>
          </p:spPr>
        </p:pic>
        <p:sp>
          <p:nvSpPr>
            <p:cNvPr id="34" name="Organigramme : Connecteur 33"/>
            <p:cNvSpPr/>
            <p:nvPr/>
          </p:nvSpPr>
          <p:spPr>
            <a:xfrm>
              <a:off x="1763688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" name="Organigramme : Connecteur 34"/>
            <p:cNvSpPr/>
            <p:nvPr/>
          </p:nvSpPr>
          <p:spPr>
            <a:xfrm>
              <a:off x="971600" y="4941168"/>
              <a:ext cx="72008" cy="72008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36" name="Image 35" descr="01 Auto brun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1700808"/>
            <a:ext cx="452234" cy="914444"/>
          </a:xfrm>
          <a:prstGeom prst="rect">
            <a:avLst/>
          </a:prstGeom>
        </p:spPr>
      </p:pic>
      <p:pic>
        <p:nvPicPr>
          <p:cNvPr id="30" name="Image 29" descr="Voiture bleu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6231923" y="2273133"/>
            <a:ext cx="525933" cy="110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7571E-6 L -0.00104 -0.26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08920"/>
            <a:ext cx="453667" cy="831979"/>
          </a:xfrm>
          <a:prstGeom prst="rect">
            <a:avLst/>
          </a:prstGeom>
          <a:noFill/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570857" y="3845967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54302" y="2074690"/>
            <a:ext cx="326041" cy="298358"/>
          </a:xfrm>
          <a:prstGeom prst="rect">
            <a:avLst/>
          </a:prstGeom>
        </p:spPr>
      </p:pic>
      <p:pic>
        <p:nvPicPr>
          <p:cNvPr id="30" name="Image 29" descr="Voiture bleu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6231923" y="2273133"/>
            <a:ext cx="525933" cy="1109474"/>
          </a:xfrm>
          <a:prstGeom prst="rect">
            <a:avLst/>
          </a:prstGeom>
        </p:spPr>
      </p:pic>
      <p:pic>
        <p:nvPicPr>
          <p:cNvPr id="31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069387" y="3023869"/>
            <a:ext cx="1105593" cy="47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08920"/>
            <a:ext cx="453667" cy="831979"/>
          </a:xfrm>
          <a:prstGeom prst="rect">
            <a:avLst/>
          </a:prstGeom>
          <a:noFill/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1908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4" name="Image 23" descr="01 Auto bleu ciel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570857" y="3845967"/>
            <a:ext cx="452234" cy="914444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854302" y="2074690"/>
            <a:ext cx="326041" cy="298358"/>
          </a:xfrm>
          <a:prstGeom prst="rect">
            <a:avLst/>
          </a:prstGeom>
        </p:spPr>
      </p:pic>
      <p:pic>
        <p:nvPicPr>
          <p:cNvPr id="30" name="Image 29" descr="Voiture bleue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6231923" y="2273133"/>
            <a:ext cx="525933" cy="1109474"/>
          </a:xfrm>
          <a:prstGeom prst="rect">
            <a:avLst/>
          </a:prstGeom>
        </p:spPr>
      </p:pic>
      <p:pic>
        <p:nvPicPr>
          <p:cNvPr id="31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069387" y="3023869"/>
            <a:ext cx="1105593" cy="47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8603E-6 L 0.00451 -0.716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6074E-6 L -0.00243 0.660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69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 smtClean="0"/>
              <a:t>le balancement transversal d'un feu rouge, </a:t>
            </a:r>
          </a:p>
          <a:p>
            <a:pPr algn="ctr"/>
            <a:r>
              <a:rPr lang="fr-BE" sz="2400" dirty="0" smtClean="0"/>
              <a:t>qui signifie arrêt pour les conducteurs vers lesquels le feu est dirigé.</a:t>
            </a:r>
            <a:endParaRPr lang="fr-B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932" r="74645" b="10512"/>
          <a:stretch>
            <a:fillRect/>
          </a:stretch>
        </p:blipFill>
        <p:spPr bwMode="auto">
          <a:xfrm>
            <a:off x="611560" y="3573016"/>
            <a:ext cx="12241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 descr="http://www.secunews.be/photos/0204_Injonctions_Police%20locale-Lokale%20politie.jpg"/>
          <p:cNvPicPr>
            <a:picLocks noChangeAspect="1" noChangeArrowheads="1"/>
          </p:cNvPicPr>
          <p:nvPr/>
        </p:nvPicPr>
        <p:blipFill>
          <a:blip r:embed="rId3" cstate="print"/>
          <a:srcRect t="12324"/>
          <a:stretch>
            <a:fillRect/>
          </a:stretch>
        </p:blipFill>
        <p:spPr bwMode="auto">
          <a:xfrm>
            <a:off x="2267744" y="3573016"/>
            <a:ext cx="4762500" cy="278092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11932" r="74645" b="10512"/>
          <a:stretch>
            <a:fillRect/>
          </a:stretch>
        </p:blipFill>
        <p:spPr bwMode="auto">
          <a:xfrm>
            <a:off x="7308304" y="3573016"/>
            <a:ext cx="12241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6632"/>
            <a:ext cx="4457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Desktop\images code\Photo 133.jpg"/>
          <p:cNvPicPr>
            <a:picLocks noChangeAspect="1" noChangeArrowheads="1"/>
          </p:cNvPicPr>
          <p:nvPr/>
        </p:nvPicPr>
        <p:blipFill>
          <a:blip r:embed="rId2" cstate="print"/>
          <a:srcRect l="8263" t="20894" r="29470" b="22944"/>
          <a:stretch>
            <a:fillRect/>
          </a:stretch>
        </p:blipFill>
        <p:spPr bwMode="auto">
          <a:xfrm>
            <a:off x="971600" y="764704"/>
            <a:ext cx="734481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 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41" y="404664"/>
            <a:ext cx="8146207" cy="610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47864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Questions ?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7416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/>
              <a:t> </a:t>
            </a:r>
            <a:r>
              <a:rPr lang="fr-BE" sz="2400" dirty="0" smtClean="0"/>
              <a:t>Les injonctions adressées aux usagers en mouvement ne peuvent être données que par des agents qualifiés.</a:t>
            </a:r>
            <a:endParaRPr lang="fr-BE" sz="2400" dirty="0"/>
          </a:p>
        </p:txBody>
      </p:sp>
      <p:pic>
        <p:nvPicPr>
          <p:cNvPr id="184324" name="Picture 4" descr="http://www.dbprotec.be/files/gallery/grande_image011178883776.jpg"/>
          <p:cNvPicPr>
            <a:picLocks noChangeAspect="1" noChangeArrowheads="1"/>
          </p:cNvPicPr>
          <p:nvPr/>
        </p:nvPicPr>
        <p:blipFill>
          <a:blip r:embed="rId2" cstate="print"/>
          <a:srcRect b="7241"/>
          <a:stretch>
            <a:fillRect/>
          </a:stretch>
        </p:blipFill>
        <p:spPr bwMode="auto">
          <a:xfrm>
            <a:off x="323523" y="188640"/>
            <a:ext cx="1859280" cy="2304256"/>
          </a:xfrm>
          <a:prstGeom prst="rect">
            <a:avLst/>
          </a:prstGeom>
          <a:noFill/>
        </p:spPr>
      </p:pic>
      <p:pic>
        <p:nvPicPr>
          <p:cNvPr id="184326" name="Picture 6" descr="http://www.dbprotec.be/files/gallery/grande_image021178890940.jpg"/>
          <p:cNvPicPr>
            <a:picLocks noChangeAspect="1" noChangeArrowheads="1"/>
          </p:cNvPicPr>
          <p:nvPr/>
        </p:nvPicPr>
        <p:blipFill>
          <a:blip r:embed="rId3" cstate="print"/>
          <a:srcRect b="5797"/>
          <a:stretch>
            <a:fillRect/>
          </a:stretch>
        </p:blipFill>
        <p:spPr bwMode="auto">
          <a:xfrm>
            <a:off x="6876256" y="152792"/>
            <a:ext cx="1859280" cy="2340104"/>
          </a:xfrm>
          <a:prstGeom prst="rect">
            <a:avLst/>
          </a:prstGeom>
          <a:noFill/>
        </p:spPr>
      </p:pic>
      <p:pic>
        <p:nvPicPr>
          <p:cNvPr id="7" name="Picture 2" descr="http://static1.7sur7.be/static/photo/2012/0/13/6/20121011080310/media_xll_5231916.jpg"/>
          <p:cNvPicPr>
            <a:picLocks noChangeAspect="1" noChangeArrowheads="1"/>
          </p:cNvPicPr>
          <p:nvPr/>
        </p:nvPicPr>
        <p:blipFill>
          <a:blip r:embed="rId4" cstate="print"/>
          <a:srcRect t="5859"/>
          <a:stretch>
            <a:fillRect/>
          </a:stretch>
        </p:blipFill>
        <p:spPr bwMode="auto">
          <a:xfrm>
            <a:off x="2267747" y="179005"/>
            <a:ext cx="4352544" cy="2313891"/>
          </a:xfrm>
          <a:prstGeom prst="rect">
            <a:avLst/>
          </a:prstGeom>
          <a:noFill/>
        </p:spPr>
      </p:pic>
      <p:pic>
        <p:nvPicPr>
          <p:cNvPr id="184332" name="Picture 12" descr="Rien à déclarer -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5" y="3933056"/>
            <a:ext cx="3594735" cy="239649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23528" y="24928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POLICE.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32040" y="641326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MILITAIRE.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87624" y="6381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DOUANE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 descr="Snap_2012.12.23_12h40m05s_005.bmp"/>
          <p:cNvPicPr>
            <a:picLocks noChangeAspect="1"/>
          </p:cNvPicPr>
          <p:nvPr/>
        </p:nvPicPr>
        <p:blipFill>
          <a:blip r:embed="rId6" cstate="print"/>
          <a:srcRect l="6133" t="9053" r="6473" b="11738"/>
          <a:stretch>
            <a:fillRect/>
          </a:stretch>
        </p:blipFill>
        <p:spPr>
          <a:xfrm>
            <a:off x="4572000" y="3861048"/>
            <a:ext cx="410445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/>
              <a:t> </a:t>
            </a:r>
            <a:r>
              <a:rPr lang="fr-BE" sz="2400" dirty="0" smtClean="0"/>
              <a:t> les agents qualifiés doivent être porteurs des insignes de leur fonction.</a:t>
            </a:r>
            <a:endParaRPr lang="fr-BE" sz="2400" dirty="0"/>
          </a:p>
        </p:txBody>
      </p:sp>
      <p:pic>
        <p:nvPicPr>
          <p:cNvPr id="184324" name="Picture 4" descr="http://www.dbprotec.be/files/gallery/grande_image011178883776.jpg"/>
          <p:cNvPicPr>
            <a:picLocks noChangeAspect="1" noChangeArrowheads="1"/>
          </p:cNvPicPr>
          <p:nvPr/>
        </p:nvPicPr>
        <p:blipFill>
          <a:blip r:embed="rId2" cstate="print"/>
          <a:srcRect t="2761" b="7241"/>
          <a:stretch>
            <a:fillRect/>
          </a:stretch>
        </p:blipFill>
        <p:spPr bwMode="auto">
          <a:xfrm>
            <a:off x="971600" y="1556792"/>
            <a:ext cx="1952244" cy="2347449"/>
          </a:xfrm>
          <a:prstGeom prst="rect">
            <a:avLst/>
          </a:prstGeom>
          <a:noFill/>
        </p:spPr>
      </p:pic>
      <p:pic>
        <p:nvPicPr>
          <p:cNvPr id="184326" name="Picture 6" descr="http://www.dbprotec.be/files/gallery/grande_image021178890940.jpg"/>
          <p:cNvPicPr>
            <a:picLocks noChangeAspect="1" noChangeArrowheads="1"/>
          </p:cNvPicPr>
          <p:nvPr/>
        </p:nvPicPr>
        <p:blipFill>
          <a:blip r:embed="rId3" cstate="print"/>
          <a:srcRect t="2728" b="7241"/>
          <a:stretch>
            <a:fillRect/>
          </a:stretch>
        </p:blipFill>
        <p:spPr bwMode="auto">
          <a:xfrm>
            <a:off x="5836875" y="1556792"/>
            <a:ext cx="1975485" cy="237626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59510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 smtClean="0"/>
              <a:t>Ces insignes doivent pouvoir être reconnus de nuit comme de jour.</a:t>
            </a:r>
            <a:endParaRPr lang="fr-BE" sz="2400" dirty="0"/>
          </a:p>
        </p:txBody>
      </p:sp>
      <p:pic>
        <p:nvPicPr>
          <p:cNvPr id="34818" name="Picture 2" descr="http://www.polfed-fedpol.be/org/images/overgooier_b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176833" cy="1668963"/>
          </a:xfrm>
          <a:prstGeom prst="rect">
            <a:avLst/>
          </a:prstGeom>
          <a:noFill/>
        </p:spPr>
      </p:pic>
      <p:pic>
        <p:nvPicPr>
          <p:cNvPr id="34820" name="Picture 4" descr="Chasuble av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232" y="4221088"/>
            <a:ext cx="1152144" cy="1602029"/>
          </a:xfrm>
          <a:prstGeom prst="rect">
            <a:avLst/>
          </a:prstGeom>
          <a:noFill/>
        </p:spPr>
      </p:pic>
      <p:pic>
        <p:nvPicPr>
          <p:cNvPr id="34822" name="Picture 6" descr="bel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2970" y="1556794"/>
            <a:ext cx="1569110" cy="2360371"/>
          </a:xfrm>
          <a:prstGeom prst="rect">
            <a:avLst/>
          </a:prstGeom>
          <a:noFill/>
        </p:spPr>
      </p:pic>
      <p:pic>
        <p:nvPicPr>
          <p:cNvPr id="34824" name="Picture 8" descr="belgapicture5728068.jpg"/>
          <p:cNvPicPr>
            <a:picLocks noChangeAspect="1" noChangeArrowheads="1"/>
          </p:cNvPicPr>
          <p:nvPr/>
        </p:nvPicPr>
        <p:blipFill>
          <a:blip r:embed="rId7" cstate="print"/>
          <a:srcRect l="10080" t="15196" r="19361"/>
          <a:stretch>
            <a:fillRect/>
          </a:stretch>
        </p:blipFill>
        <p:spPr bwMode="auto">
          <a:xfrm>
            <a:off x="3275856" y="4221088"/>
            <a:ext cx="2016224" cy="160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94181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Les agents qualifiés en uniforme peuvent régler la circulation </a:t>
            </a:r>
          </a:p>
          <a:p>
            <a:pPr algn="ctr"/>
            <a:r>
              <a:rPr lang="fr-BE" sz="2400" dirty="0" smtClean="0"/>
              <a:t>au moyen d’injonctions gestuelles. </a:t>
            </a:r>
            <a:endParaRPr lang="fr-BE" sz="2400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5" y="2126722"/>
            <a:ext cx="1562957" cy="27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2018898"/>
            <a:ext cx="1665446" cy="29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C:\Users\GIOP jm\Pictures\APC Scan\APC Scan - 2012.12.22 16.32 - 001.png"/>
          <p:cNvPicPr>
            <a:picLocks noChangeAspect="1" noChangeArrowheads="1"/>
          </p:cNvPicPr>
          <p:nvPr/>
        </p:nvPicPr>
        <p:blipFill>
          <a:blip r:embed="rId4" cstate="print"/>
          <a:srcRect l="12164" r="53309" b="7809"/>
          <a:stretch>
            <a:fillRect/>
          </a:stretch>
        </p:blipFill>
        <p:spPr bwMode="auto">
          <a:xfrm>
            <a:off x="2699792" y="2533925"/>
            <a:ext cx="1728192" cy="2479251"/>
          </a:xfrm>
          <a:prstGeom prst="rect">
            <a:avLst/>
          </a:prstGeom>
          <a:noFill/>
        </p:spPr>
      </p:pic>
      <p:pic>
        <p:nvPicPr>
          <p:cNvPr id="17" name="Picture 21" descr="C:\Users\GIOP jm\Pictures\APC Scan\APC Scan - 2012.12.22 16.32 - 001.png"/>
          <p:cNvPicPr>
            <a:picLocks noChangeAspect="1" noChangeArrowheads="1"/>
          </p:cNvPicPr>
          <p:nvPr/>
        </p:nvPicPr>
        <p:blipFill>
          <a:blip r:embed="rId4" cstate="print"/>
          <a:srcRect l="66831" b="7809"/>
          <a:stretch>
            <a:fillRect/>
          </a:stretch>
        </p:blipFill>
        <p:spPr bwMode="auto">
          <a:xfrm>
            <a:off x="5004048" y="2461917"/>
            <a:ext cx="1660261" cy="2479251"/>
          </a:xfrm>
          <a:prstGeom prst="rect">
            <a:avLst/>
          </a:prstGeom>
          <a:noFill/>
        </p:spPr>
      </p:pic>
      <p:pic>
        <p:nvPicPr>
          <p:cNvPr id="18" name="Picture 2" descr="sifflet pour capitaine de ro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522937"/>
            <a:ext cx="714375" cy="714375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1259632" y="55172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Le coup de sifflet n’est pas une injonction, il sert à attirer l’attention des usagers et précède un changement d’injonctions.</a:t>
            </a:r>
            <a:endParaRPr lang="fr-BE" dirty="0"/>
          </a:p>
        </p:txBody>
      </p:sp>
      <p:pic>
        <p:nvPicPr>
          <p:cNvPr id="20" name="Picture 2" descr="sifflet pour capitaine de rou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956376" y="5445224"/>
            <a:ext cx="72008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12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8000" dirty="0" smtClean="0"/>
              <a:t>Sont notamment considérées comme </a:t>
            </a:r>
            <a:r>
              <a:rPr lang="fr-BE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injonctions</a:t>
            </a:r>
            <a:r>
              <a:rPr lang="fr-BE" sz="8000" dirty="0" smtClean="0"/>
              <a:t> </a:t>
            </a:r>
            <a:r>
              <a:rPr lang="fr-BE" sz="8800" dirty="0" smtClean="0"/>
              <a:t>:</a:t>
            </a:r>
            <a:endParaRPr lang="fr-BE" sz="8800" dirty="0"/>
          </a:p>
        </p:txBody>
      </p:sp>
      <p:pic>
        <p:nvPicPr>
          <p:cNvPr id="3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509120"/>
            <a:ext cx="907334" cy="1663959"/>
          </a:xfrm>
          <a:prstGeom prst="rect">
            <a:avLst/>
          </a:prstGeom>
          <a:noFill/>
        </p:spPr>
      </p:pic>
      <p:pic>
        <p:nvPicPr>
          <p:cNvPr id="4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85184"/>
            <a:ext cx="2369127" cy="1019348"/>
          </a:xfrm>
          <a:prstGeom prst="rect">
            <a:avLst/>
          </a:prstGeom>
          <a:noFill/>
        </p:spPr>
      </p:pic>
      <p:pic>
        <p:nvPicPr>
          <p:cNvPr id="5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37470" y="4399058"/>
            <a:ext cx="2369127" cy="1019348"/>
          </a:xfrm>
          <a:prstGeom prst="rect">
            <a:avLst/>
          </a:prstGeom>
          <a:noFill/>
        </p:spPr>
      </p:pic>
      <p:pic>
        <p:nvPicPr>
          <p:cNvPr id="6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1" y="4429337"/>
            <a:ext cx="864097" cy="1663959"/>
          </a:xfrm>
          <a:prstGeom prst="rect">
            <a:avLst/>
          </a:prstGeom>
          <a:noFill/>
        </p:spPr>
      </p:pic>
      <p:pic>
        <p:nvPicPr>
          <p:cNvPr id="7" name="Picture 3" descr="C:\Users\GIOP jm\Music\Desktop\images code\Sans titre-Numérisation-111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9353" y="4463930"/>
            <a:ext cx="2369127" cy="10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4379620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smtClean="0"/>
              <a:t> </a:t>
            </a:r>
            <a:r>
              <a:rPr lang="fr-BE" sz="2400" dirty="0" smtClean="0"/>
              <a:t>le bras levé verticalement, </a:t>
            </a:r>
          </a:p>
          <a:p>
            <a:pPr algn="ctr"/>
            <a:r>
              <a:rPr lang="fr-BE" sz="2400" dirty="0" smtClean="0"/>
              <a:t>qui signifie arrêt pour tous les usagers, sauf pour ceux qui se trouvent à l'intérieur d'un carrefour, lesquels doivent évacuer celui-ci.</a:t>
            </a:r>
            <a:endParaRPr lang="fr-BE" sz="2400" dirty="0"/>
          </a:p>
        </p:txBody>
      </p:sp>
      <p:pic>
        <p:nvPicPr>
          <p:cNvPr id="3" name="Image 2" descr="Snap_2012.12.18_10h20m34s_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05" y="980718"/>
            <a:ext cx="1867351" cy="2893242"/>
          </a:xfrm>
          <a:prstGeom prst="rect">
            <a:avLst/>
          </a:prstGeom>
        </p:spPr>
      </p:pic>
      <p:pic>
        <p:nvPicPr>
          <p:cNvPr id="8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907334" cy="1663959"/>
          </a:xfrm>
          <a:prstGeom prst="rect">
            <a:avLst/>
          </a:prstGeom>
          <a:noFill/>
        </p:spPr>
      </p:pic>
      <p:pic>
        <p:nvPicPr>
          <p:cNvPr id="9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4141305"/>
            <a:ext cx="864097" cy="1663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0800000">
            <a:off x="4499992" y="1736811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>
            <a:off x="4536002" y="465313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5400000">
            <a:off x="2879814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74173" t="11937" r="5858" b="12464"/>
          <a:stretch>
            <a:fillRect/>
          </a:stretch>
        </p:blipFill>
        <p:spPr bwMode="auto">
          <a:xfrm rot="16200000">
            <a:off x="6156179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Égal 21"/>
          <p:cNvSpPr/>
          <p:nvPr/>
        </p:nvSpPr>
        <p:spPr>
          <a:xfrm>
            <a:off x="4427984" y="2492896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3" name="Égal 22"/>
          <p:cNvSpPr/>
          <p:nvPr/>
        </p:nvSpPr>
        <p:spPr>
          <a:xfrm>
            <a:off x="4427984" y="400506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4" name="Égal 23"/>
          <p:cNvSpPr/>
          <p:nvPr/>
        </p:nvSpPr>
        <p:spPr>
          <a:xfrm>
            <a:off x="5292080" y="328498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5" name="Égal 24"/>
          <p:cNvSpPr/>
          <p:nvPr/>
        </p:nvSpPr>
        <p:spPr>
          <a:xfrm>
            <a:off x="3635896" y="3284984"/>
            <a:ext cx="432048" cy="28803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26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373" y="2957061"/>
            <a:ext cx="453667" cy="83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12848" t="60518" r="19884" b="5213"/>
          <a:stretch>
            <a:fillRect/>
          </a:stretch>
        </p:blipFill>
        <p:spPr bwMode="auto">
          <a:xfrm>
            <a:off x="0" y="2420888"/>
            <a:ext cx="9144000" cy="2232248"/>
          </a:xfrm>
          <a:prstGeom prst="rect">
            <a:avLst/>
          </a:prstGeom>
          <a:noFill/>
        </p:spPr>
      </p:pic>
      <p:pic>
        <p:nvPicPr>
          <p:cNvPr id="3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3371" t="60518" r="19884" b="5213"/>
          <a:stretch>
            <a:fillRect/>
          </a:stretch>
        </p:blipFill>
        <p:spPr bwMode="auto">
          <a:xfrm rot="5400000">
            <a:off x="3505572" y="4567436"/>
            <a:ext cx="2204864" cy="2376264"/>
          </a:xfrm>
          <a:prstGeom prst="rect">
            <a:avLst/>
          </a:prstGeom>
          <a:noFill/>
        </p:spPr>
      </p:pic>
      <p:pic>
        <p:nvPicPr>
          <p:cNvPr id="4" name="Picture 2" descr="C:\Users\GIOP jm\Pictures\2012-12-16 décembre 2012\décembre 2012 053.JPG"/>
          <p:cNvPicPr>
            <a:picLocks noChangeAspect="1" noChangeArrowheads="1"/>
          </p:cNvPicPr>
          <p:nvPr/>
        </p:nvPicPr>
        <p:blipFill>
          <a:blip r:embed="rId2" cstate="print"/>
          <a:srcRect l="62277" t="60518" r="19337" b="5213"/>
          <a:stretch>
            <a:fillRect/>
          </a:stretch>
        </p:blipFill>
        <p:spPr bwMode="auto">
          <a:xfrm rot="5400000">
            <a:off x="3433564" y="-13692"/>
            <a:ext cx="2420888" cy="2448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13285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341987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68144" y="2132856"/>
            <a:ext cx="3275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5796136" y="4653136"/>
            <a:ext cx="3347864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 rot="5400000">
            <a:off x="4945732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5400000">
            <a:off x="2209428" y="922412"/>
            <a:ext cx="2132856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5400000">
            <a:off x="2317440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 rot="5400000">
            <a:off x="4981736" y="5755568"/>
            <a:ext cx="19168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503969" y="-468473"/>
            <a:ext cx="2132857" cy="3069803"/>
          </a:xfrm>
          <a:prstGeom prst="rect">
            <a:avLst/>
          </a:prstGeom>
          <a:noFill/>
        </p:spPr>
      </p:pic>
      <p:pic>
        <p:nvPicPr>
          <p:cNvPr id="14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966"/>
          <a:stretch>
            <a:fillRect/>
          </a:stretch>
        </p:blipFill>
        <p:spPr bwMode="auto">
          <a:xfrm rot="16200000">
            <a:off x="6583661" y="-427486"/>
            <a:ext cx="2132856" cy="2987825"/>
          </a:xfrm>
          <a:prstGeom prst="rect">
            <a:avLst/>
          </a:prstGeom>
          <a:noFill/>
        </p:spPr>
      </p:pic>
      <p:pic>
        <p:nvPicPr>
          <p:cNvPr id="15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16200000">
            <a:off x="670298" y="4378375"/>
            <a:ext cx="1800200" cy="3069803"/>
          </a:xfrm>
          <a:prstGeom prst="rect">
            <a:avLst/>
          </a:prstGeom>
          <a:noFill/>
        </p:spPr>
      </p:pic>
      <p:pic>
        <p:nvPicPr>
          <p:cNvPr id="16" name="Picture 3" descr="C:\Documents and Settings\Utilisateur\Mes documents\jean-marc\dessin code\nv05_007.jpg"/>
          <p:cNvPicPr>
            <a:picLocks noChangeAspect="1" noChangeArrowheads="1"/>
          </p:cNvPicPr>
          <p:nvPr/>
        </p:nvPicPr>
        <p:blipFill>
          <a:blip r:embed="rId3" cstate="print"/>
          <a:srcRect t="50884" r="71730" b="-355"/>
          <a:stretch>
            <a:fillRect/>
          </a:stretch>
        </p:blipFill>
        <p:spPr bwMode="auto">
          <a:xfrm rot="5400000">
            <a:off x="6720871" y="4425743"/>
            <a:ext cx="1800202" cy="2975063"/>
          </a:xfrm>
          <a:prstGeom prst="rect">
            <a:avLst/>
          </a:prstGeom>
          <a:noFill/>
        </p:spPr>
      </p:pic>
      <p:pic>
        <p:nvPicPr>
          <p:cNvPr id="17" name="Picture 3" descr="C:\Users\GIOP jm\Music\Desktop\images code\Sans titre-Numérisation-1111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365" y="2780928"/>
            <a:ext cx="453667" cy="831979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74173" t="11937" r="5858" b="12464"/>
          <a:stretch>
            <a:fillRect/>
          </a:stretch>
        </p:blipFill>
        <p:spPr bwMode="auto">
          <a:xfrm rot="10800000">
            <a:off x="4499992" y="1736811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74173" t="11937" r="5858" b="12464"/>
          <a:stretch>
            <a:fillRect/>
          </a:stretch>
        </p:blipFill>
        <p:spPr bwMode="auto">
          <a:xfrm>
            <a:off x="4536002" y="4653136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 l="74173" t="11937" r="5858" b="12464"/>
          <a:stretch>
            <a:fillRect/>
          </a:stretch>
        </p:blipFill>
        <p:spPr bwMode="auto">
          <a:xfrm rot="5400000">
            <a:off x="2879814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 l="74173" t="11937" r="5858" b="12464"/>
          <a:stretch>
            <a:fillRect/>
          </a:stretch>
        </p:blipFill>
        <p:spPr bwMode="auto">
          <a:xfrm rot="16200000">
            <a:off x="6156179" y="3068957"/>
            <a:ext cx="252022" cy="6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Autocar roug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797152"/>
            <a:ext cx="492220" cy="1620977"/>
          </a:xfrm>
          <a:prstGeom prst="rect">
            <a:avLst/>
          </a:prstGeom>
        </p:spPr>
      </p:pic>
      <p:pic>
        <p:nvPicPr>
          <p:cNvPr id="23" name="Image 22" descr="Voiture roug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712747" y="1355200"/>
            <a:ext cx="468279" cy="983027"/>
          </a:xfrm>
          <a:prstGeom prst="rect">
            <a:avLst/>
          </a:prstGeom>
        </p:spPr>
      </p:pic>
      <p:pic>
        <p:nvPicPr>
          <p:cNvPr id="26" name="Image 25" descr="Piéton en march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6347593" y="4677743"/>
            <a:ext cx="347572" cy="298358"/>
          </a:xfrm>
          <a:prstGeom prst="rect">
            <a:avLst/>
          </a:prstGeom>
        </p:spPr>
      </p:pic>
      <p:pic>
        <p:nvPicPr>
          <p:cNvPr id="28" name="Image 27" descr="01 Auto bleu ciel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10617" y="3845967"/>
            <a:ext cx="452234" cy="914444"/>
          </a:xfrm>
          <a:prstGeom prst="rect">
            <a:avLst/>
          </a:prstGeom>
        </p:spPr>
      </p:pic>
      <p:pic>
        <p:nvPicPr>
          <p:cNvPr id="29" name="Image 28" descr="01 Auto gris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8259489" y="2333799"/>
            <a:ext cx="452234" cy="914444"/>
          </a:xfrm>
          <a:prstGeom prst="rect">
            <a:avLst/>
          </a:prstGeom>
        </p:spPr>
      </p:pic>
      <p:pic>
        <p:nvPicPr>
          <p:cNvPr id="30" name="Image 29" descr="Piéton en march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8440189" y="2157131"/>
            <a:ext cx="342875" cy="294327"/>
          </a:xfrm>
          <a:prstGeom prst="rect">
            <a:avLst/>
          </a:prstGeom>
        </p:spPr>
      </p:pic>
      <p:pic>
        <p:nvPicPr>
          <p:cNvPr id="27" name="Image 26" descr="Piéton immobile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5845864" y="2109062"/>
            <a:ext cx="334853" cy="30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044 L 0.2260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8402 -0.0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23889 -0.00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</Words>
  <Application>Microsoft Office PowerPoint</Application>
  <PresentationFormat>Affichage à l'écran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Les injonctions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injonctions</dc:title>
  <dc:creator>Christine</dc:creator>
  <cp:lastModifiedBy>User</cp:lastModifiedBy>
  <cp:revision>6</cp:revision>
  <dcterms:created xsi:type="dcterms:W3CDTF">2013-12-19T20:01:03Z</dcterms:created>
  <dcterms:modified xsi:type="dcterms:W3CDTF">2018-02-12T21:13:25Z</dcterms:modified>
</cp:coreProperties>
</file>